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58" r:id="rId6"/>
    <p:sldId id="266" r:id="rId7"/>
    <p:sldId id="285" r:id="rId8"/>
    <p:sldId id="273" r:id="rId9"/>
    <p:sldId id="272" r:id="rId10"/>
    <p:sldId id="274" r:id="rId11"/>
    <p:sldId id="278" r:id="rId12"/>
    <p:sldId id="277" r:id="rId13"/>
    <p:sldId id="280" r:id="rId14"/>
    <p:sldId id="279" r:id="rId15"/>
    <p:sldId id="282" r:id="rId16"/>
    <p:sldId id="286" r:id="rId17"/>
    <p:sldId id="287" r:id="rId18"/>
    <p:sldId id="288" r:id="rId19"/>
    <p:sldId id="289" r:id="rId20"/>
    <p:sldId id="284" r:id="rId21"/>
    <p:sldId id="260" r:id="rId22"/>
    <p:sldId id="264" r:id="rId23"/>
    <p:sldId id="262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rot="5400000">
            <a:off x="-3424874" y="3423321"/>
            <a:ext cx="6859554" cy="980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44323"/>
            <a:ext cx="12183143" cy="6813678"/>
            <a:chOff x="-556065" y="703385"/>
            <a:chExt cx="9137357" cy="5609689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-548711" y="6302326"/>
              <a:ext cx="9101869" cy="1074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6" y="123096"/>
            <a:ext cx="1975637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353" y="4993047"/>
            <a:ext cx="1481728" cy="20112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13163" y="5273373"/>
            <a:ext cx="1975637" cy="1508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65684" y="-130907"/>
            <a:ext cx="1481728" cy="201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3C1A51-AAD2-42AC-AB95-55B283CAF2A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DA819D-8470-484E-AAC7-DE05908DD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5400000">
            <a:off x="-3424874" y="3423321"/>
            <a:ext cx="6859554" cy="980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" y="44323"/>
            <a:ext cx="12183143" cy="6813677"/>
            <a:chOff x="-556065" y="703385"/>
            <a:chExt cx="9137357" cy="5609688"/>
          </a:xfrm>
        </p:grpSpPr>
        <p:cxnSp>
          <p:nvCxnSpPr>
            <p:cNvPr id="9" name="Straight Connector 8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6" y="123096"/>
            <a:ext cx="1975637" cy="1508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353" y="4993047"/>
            <a:ext cx="1481728" cy="2011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13163" y="5273373"/>
            <a:ext cx="1975637" cy="1508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65684" y="-130907"/>
            <a:ext cx="1481728" cy="2011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353" y="720057"/>
            <a:ext cx="10769294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0" y="2175542"/>
            <a:ext cx="2097024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20" y="2175542"/>
            <a:ext cx="2097024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009798"/>
            <a:ext cx="3962400" cy="232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Callout 2"/>
          <p:cNvSpPr/>
          <p:nvPr/>
        </p:nvSpPr>
        <p:spPr>
          <a:xfrm>
            <a:off x="533400" y="1066800"/>
            <a:ext cx="6705600" cy="181588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9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বিভিন্ন জাহাজে ব্যবহৃত পোড়ানো তেল, তেলবাহী জাহাজ ডুবি, তেলের পাইপ ফেটে, এমনকি তেলখনি থেকে নির্গত তেল পানিতে  মেশার ফলে পানি দূষিত হচ্ছে।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24000" y="4689"/>
            <a:ext cx="96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533400" y="3021463"/>
            <a:ext cx="6705600" cy="310854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9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ধরনের এসিড পানিতে মিশে পানিকে দূষিত করে। আবার শিল্পকারখানা থেকে নির্গত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কার্বন-ডাই-অক্সাইড, কার্বন মনো অক্সাইড, সালফার ডাই অক্সাইড, নাইট্রাস অক্সাইড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ইত্যাদি গ্যাস বৃষ্টির পানির সাথে মিশে এসিড বৃষ্টি হয়ে থাকে। যা পুকুর, নদী-নালা, খাল-বিল ও সমুদ্রের পানিতে মিশে পানিকে দূষিত করে।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733801"/>
            <a:ext cx="3810000" cy="239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4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8" y="999530"/>
            <a:ext cx="2992189" cy="1681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ular Callout 2"/>
          <p:cNvSpPr/>
          <p:nvPr/>
        </p:nvSpPr>
        <p:spPr>
          <a:xfrm>
            <a:off x="609600" y="2583977"/>
            <a:ext cx="3124200" cy="2862322"/>
          </a:xfrm>
          <a:custGeom>
            <a:avLst/>
            <a:gdLst>
              <a:gd name="connsiteX0" fmla="*/ 0 w 3124200"/>
              <a:gd name="connsiteY0" fmla="*/ 425657 h 2553891"/>
              <a:gd name="connsiteX1" fmla="*/ 425657 w 3124200"/>
              <a:gd name="connsiteY1" fmla="*/ 0 h 2553891"/>
              <a:gd name="connsiteX2" fmla="*/ 520700 w 3124200"/>
              <a:gd name="connsiteY2" fmla="*/ 0 h 2553891"/>
              <a:gd name="connsiteX3" fmla="*/ 520700 w 3124200"/>
              <a:gd name="connsiteY3" fmla="*/ 0 h 2553891"/>
              <a:gd name="connsiteX4" fmla="*/ 1301750 w 3124200"/>
              <a:gd name="connsiteY4" fmla="*/ 0 h 2553891"/>
              <a:gd name="connsiteX5" fmla="*/ 2698543 w 3124200"/>
              <a:gd name="connsiteY5" fmla="*/ 0 h 2553891"/>
              <a:gd name="connsiteX6" fmla="*/ 3124200 w 3124200"/>
              <a:gd name="connsiteY6" fmla="*/ 425657 h 2553891"/>
              <a:gd name="connsiteX7" fmla="*/ 3124200 w 3124200"/>
              <a:gd name="connsiteY7" fmla="*/ 1489770 h 2553891"/>
              <a:gd name="connsiteX8" fmla="*/ 3124200 w 3124200"/>
              <a:gd name="connsiteY8" fmla="*/ 1489770 h 2553891"/>
              <a:gd name="connsiteX9" fmla="*/ 3124200 w 3124200"/>
              <a:gd name="connsiteY9" fmla="*/ 2128243 h 2553891"/>
              <a:gd name="connsiteX10" fmla="*/ 3124200 w 3124200"/>
              <a:gd name="connsiteY10" fmla="*/ 2128234 h 2553891"/>
              <a:gd name="connsiteX11" fmla="*/ 2698543 w 3124200"/>
              <a:gd name="connsiteY11" fmla="*/ 2553891 h 2553891"/>
              <a:gd name="connsiteX12" fmla="*/ 1301750 w 3124200"/>
              <a:gd name="connsiteY12" fmla="*/ 2553891 h 2553891"/>
              <a:gd name="connsiteX13" fmla="*/ 911235 w 3124200"/>
              <a:gd name="connsiteY13" fmla="*/ 2873127 h 2553891"/>
              <a:gd name="connsiteX14" fmla="*/ 520700 w 3124200"/>
              <a:gd name="connsiteY14" fmla="*/ 2553891 h 2553891"/>
              <a:gd name="connsiteX15" fmla="*/ 425657 w 3124200"/>
              <a:gd name="connsiteY15" fmla="*/ 2553891 h 2553891"/>
              <a:gd name="connsiteX16" fmla="*/ 0 w 3124200"/>
              <a:gd name="connsiteY16" fmla="*/ 2128234 h 2553891"/>
              <a:gd name="connsiteX17" fmla="*/ 0 w 3124200"/>
              <a:gd name="connsiteY17" fmla="*/ 2128243 h 2553891"/>
              <a:gd name="connsiteX18" fmla="*/ 0 w 3124200"/>
              <a:gd name="connsiteY18" fmla="*/ 1489770 h 2553891"/>
              <a:gd name="connsiteX19" fmla="*/ 0 w 3124200"/>
              <a:gd name="connsiteY19" fmla="*/ 1489770 h 2553891"/>
              <a:gd name="connsiteX20" fmla="*/ 0 w 3124200"/>
              <a:gd name="connsiteY20" fmla="*/ 425657 h 2553891"/>
              <a:gd name="connsiteX0" fmla="*/ 0 w 3124200"/>
              <a:gd name="connsiteY0" fmla="*/ 425657 h 2586524"/>
              <a:gd name="connsiteX1" fmla="*/ 425657 w 3124200"/>
              <a:gd name="connsiteY1" fmla="*/ 0 h 2586524"/>
              <a:gd name="connsiteX2" fmla="*/ 520700 w 3124200"/>
              <a:gd name="connsiteY2" fmla="*/ 0 h 2586524"/>
              <a:gd name="connsiteX3" fmla="*/ 520700 w 3124200"/>
              <a:gd name="connsiteY3" fmla="*/ 0 h 2586524"/>
              <a:gd name="connsiteX4" fmla="*/ 1301750 w 3124200"/>
              <a:gd name="connsiteY4" fmla="*/ 0 h 2586524"/>
              <a:gd name="connsiteX5" fmla="*/ 2698543 w 3124200"/>
              <a:gd name="connsiteY5" fmla="*/ 0 h 2586524"/>
              <a:gd name="connsiteX6" fmla="*/ 3124200 w 3124200"/>
              <a:gd name="connsiteY6" fmla="*/ 425657 h 2586524"/>
              <a:gd name="connsiteX7" fmla="*/ 3124200 w 3124200"/>
              <a:gd name="connsiteY7" fmla="*/ 1489770 h 2586524"/>
              <a:gd name="connsiteX8" fmla="*/ 3124200 w 3124200"/>
              <a:gd name="connsiteY8" fmla="*/ 1489770 h 2586524"/>
              <a:gd name="connsiteX9" fmla="*/ 3124200 w 3124200"/>
              <a:gd name="connsiteY9" fmla="*/ 2128243 h 2586524"/>
              <a:gd name="connsiteX10" fmla="*/ 3124200 w 3124200"/>
              <a:gd name="connsiteY10" fmla="*/ 2128234 h 2586524"/>
              <a:gd name="connsiteX11" fmla="*/ 2698543 w 3124200"/>
              <a:gd name="connsiteY11" fmla="*/ 2553891 h 2586524"/>
              <a:gd name="connsiteX12" fmla="*/ 1301750 w 3124200"/>
              <a:gd name="connsiteY12" fmla="*/ 2553891 h 2586524"/>
              <a:gd name="connsiteX13" fmla="*/ 938531 w 3124200"/>
              <a:gd name="connsiteY13" fmla="*/ 2586524 h 2586524"/>
              <a:gd name="connsiteX14" fmla="*/ 520700 w 3124200"/>
              <a:gd name="connsiteY14" fmla="*/ 2553891 h 2586524"/>
              <a:gd name="connsiteX15" fmla="*/ 425657 w 3124200"/>
              <a:gd name="connsiteY15" fmla="*/ 2553891 h 2586524"/>
              <a:gd name="connsiteX16" fmla="*/ 0 w 3124200"/>
              <a:gd name="connsiteY16" fmla="*/ 2128234 h 2586524"/>
              <a:gd name="connsiteX17" fmla="*/ 0 w 3124200"/>
              <a:gd name="connsiteY17" fmla="*/ 2128243 h 2586524"/>
              <a:gd name="connsiteX18" fmla="*/ 0 w 3124200"/>
              <a:gd name="connsiteY18" fmla="*/ 1489770 h 2586524"/>
              <a:gd name="connsiteX19" fmla="*/ 0 w 3124200"/>
              <a:gd name="connsiteY19" fmla="*/ 1489770 h 2586524"/>
              <a:gd name="connsiteX20" fmla="*/ 0 w 3124200"/>
              <a:gd name="connsiteY20" fmla="*/ 425657 h 2586524"/>
              <a:gd name="connsiteX0" fmla="*/ 0 w 3124200"/>
              <a:gd name="connsiteY0" fmla="*/ 889681 h 3050548"/>
              <a:gd name="connsiteX1" fmla="*/ 425657 w 3124200"/>
              <a:gd name="connsiteY1" fmla="*/ 464024 h 3050548"/>
              <a:gd name="connsiteX2" fmla="*/ 520700 w 3124200"/>
              <a:gd name="connsiteY2" fmla="*/ 464024 h 3050548"/>
              <a:gd name="connsiteX3" fmla="*/ 1121201 w 3124200"/>
              <a:gd name="connsiteY3" fmla="*/ 0 h 3050548"/>
              <a:gd name="connsiteX4" fmla="*/ 1301750 w 3124200"/>
              <a:gd name="connsiteY4" fmla="*/ 464024 h 3050548"/>
              <a:gd name="connsiteX5" fmla="*/ 2698543 w 3124200"/>
              <a:gd name="connsiteY5" fmla="*/ 464024 h 3050548"/>
              <a:gd name="connsiteX6" fmla="*/ 3124200 w 3124200"/>
              <a:gd name="connsiteY6" fmla="*/ 889681 h 3050548"/>
              <a:gd name="connsiteX7" fmla="*/ 3124200 w 3124200"/>
              <a:gd name="connsiteY7" fmla="*/ 1953794 h 3050548"/>
              <a:gd name="connsiteX8" fmla="*/ 3124200 w 3124200"/>
              <a:gd name="connsiteY8" fmla="*/ 1953794 h 3050548"/>
              <a:gd name="connsiteX9" fmla="*/ 3124200 w 3124200"/>
              <a:gd name="connsiteY9" fmla="*/ 2592267 h 3050548"/>
              <a:gd name="connsiteX10" fmla="*/ 3124200 w 3124200"/>
              <a:gd name="connsiteY10" fmla="*/ 2592258 h 3050548"/>
              <a:gd name="connsiteX11" fmla="*/ 2698543 w 3124200"/>
              <a:gd name="connsiteY11" fmla="*/ 3017915 h 3050548"/>
              <a:gd name="connsiteX12" fmla="*/ 1301750 w 3124200"/>
              <a:gd name="connsiteY12" fmla="*/ 3017915 h 3050548"/>
              <a:gd name="connsiteX13" fmla="*/ 938531 w 3124200"/>
              <a:gd name="connsiteY13" fmla="*/ 3050548 h 3050548"/>
              <a:gd name="connsiteX14" fmla="*/ 520700 w 3124200"/>
              <a:gd name="connsiteY14" fmla="*/ 3017915 h 3050548"/>
              <a:gd name="connsiteX15" fmla="*/ 425657 w 3124200"/>
              <a:gd name="connsiteY15" fmla="*/ 3017915 h 3050548"/>
              <a:gd name="connsiteX16" fmla="*/ 0 w 3124200"/>
              <a:gd name="connsiteY16" fmla="*/ 2592258 h 3050548"/>
              <a:gd name="connsiteX17" fmla="*/ 0 w 3124200"/>
              <a:gd name="connsiteY17" fmla="*/ 2592267 h 3050548"/>
              <a:gd name="connsiteX18" fmla="*/ 0 w 3124200"/>
              <a:gd name="connsiteY18" fmla="*/ 1953794 h 3050548"/>
              <a:gd name="connsiteX19" fmla="*/ 0 w 3124200"/>
              <a:gd name="connsiteY19" fmla="*/ 1953794 h 3050548"/>
              <a:gd name="connsiteX20" fmla="*/ 0 w 3124200"/>
              <a:gd name="connsiteY20" fmla="*/ 889681 h 30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200" h="3050548">
                <a:moveTo>
                  <a:pt x="0" y="889681"/>
                </a:moveTo>
                <a:cubicBezTo>
                  <a:pt x="0" y="654597"/>
                  <a:pt x="190573" y="464024"/>
                  <a:pt x="425657" y="464024"/>
                </a:cubicBezTo>
                <a:lnTo>
                  <a:pt x="520700" y="464024"/>
                </a:lnTo>
                <a:lnTo>
                  <a:pt x="1121201" y="0"/>
                </a:lnTo>
                <a:lnTo>
                  <a:pt x="1301750" y="464024"/>
                </a:lnTo>
                <a:lnTo>
                  <a:pt x="2698543" y="464024"/>
                </a:lnTo>
                <a:cubicBezTo>
                  <a:pt x="2933627" y="464024"/>
                  <a:pt x="3124200" y="654597"/>
                  <a:pt x="3124200" y="889681"/>
                </a:cubicBezTo>
                <a:lnTo>
                  <a:pt x="3124200" y="1953794"/>
                </a:lnTo>
                <a:lnTo>
                  <a:pt x="3124200" y="1953794"/>
                </a:lnTo>
                <a:lnTo>
                  <a:pt x="3124200" y="2592267"/>
                </a:lnTo>
                <a:lnTo>
                  <a:pt x="3124200" y="2592258"/>
                </a:lnTo>
                <a:cubicBezTo>
                  <a:pt x="3124200" y="2827342"/>
                  <a:pt x="2933627" y="3017915"/>
                  <a:pt x="2698543" y="3017915"/>
                </a:cubicBezTo>
                <a:lnTo>
                  <a:pt x="1301750" y="3017915"/>
                </a:lnTo>
                <a:lnTo>
                  <a:pt x="938531" y="3050548"/>
                </a:lnTo>
                <a:lnTo>
                  <a:pt x="520700" y="3017915"/>
                </a:lnTo>
                <a:lnTo>
                  <a:pt x="425657" y="3017915"/>
                </a:lnTo>
                <a:cubicBezTo>
                  <a:pt x="190573" y="3017915"/>
                  <a:pt x="0" y="2827342"/>
                  <a:pt x="0" y="2592258"/>
                </a:cubicBezTo>
                <a:lnTo>
                  <a:pt x="0" y="2592267"/>
                </a:lnTo>
                <a:lnTo>
                  <a:pt x="0" y="1953794"/>
                </a:lnTo>
                <a:lnTo>
                  <a:pt x="0" y="1953794"/>
                </a:lnTo>
                <a:lnTo>
                  <a:pt x="0" y="889681"/>
                </a:lnTo>
                <a:close/>
              </a:path>
            </a:pathLst>
          </a:cu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বর্জ্য পদার্থ পানিতে নিক্ষেপের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ফলে পানি দূষিত হচ্ছে।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219200" y="76200"/>
            <a:ext cx="967740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4053385" y="2635635"/>
            <a:ext cx="4114800" cy="3913346"/>
          </a:xfrm>
          <a:prstGeom prst="upArrowCallout">
            <a:avLst>
              <a:gd name="adj1" fmla="val 25000"/>
              <a:gd name="adj2" fmla="val 25348"/>
              <a:gd name="adj3" fmla="val 30580"/>
              <a:gd name="adj4" fmla="val 66372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ময়লা কাপড়-চোপড় পরিষ্কার করার ফলে সাবান ও ডিটারজেন্ট মিশ্রিত পানি পুকুর, দিঘি, খাল-বিল, নদনদী, ও সাগরের পানিকে দূষিত করছে।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8326271" y="2514600"/>
            <a:ext cx="3713329" cy="4101941"/>
          </a:xfrm>
          <a:prstGeom prst="upArrowCallout">
            <a:avLst>
              <a:gd name="adj1" fmla="val 19985"/>
              <a:gd name="adj2" fmla="val 26075"/>
              <a:gd name="adj3" fmla="val 32164"/>
              <a:gd name="adj4" fmla="val 64977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 ফসল উৎপাদন বৃদ্ধির জন্য জমিতে যে সার প্রয়োগ করা হয় তা বৃষ্টি এবং বন্যার পানির সাথে নদী-নালা, খাল-বিল, ও সাগরের পানিতে মিশে পানিকে দূষিত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12" y="947533"/>
            <a:ext cx="3091545" cy="1740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96" y="804732"/>
            <a:ext cx="2459649" cy="1709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4505"/>
            <a:ext cx="5410200" cy="2840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lowchart: Predefined Process 2"/>
          <p:cNvSpPr/>
          <p:nvPr/>
        </p:nvSpPr>
        <p:spPr>
          <a:xfrm rot="20790460">
            <a:off x="152400" y="2362200"/>
            <a:ext cx="6172200" cy="2895600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ময়লা কাপড়-চোপড় পরিষ্কার করার ফলে সাবান ও ডিটারজেন্ট মিশ্রিত পানি পুকুর, দিঘি, খাল-বিল, নদনদী, ও সাগরের পানিকে দূষিত করছে।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04800" y="609600"/>
            <a:ext cx="11201400" cy="1650742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1905000"/>
            <a:ext cx="5151120" cy="358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Callout 2"/>
          <p:cNvSpPr/>
          <p:nvPr/>
        </p:nvSpPr>
        <p:spPr>
          <a:xfrm>
            <a:off x="533400" y="1676400"/>
            <a:ext cx="6553200" cy="4401205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ফসল উৎপাদন বৃদ্ধির জন্য জমিতে যে সার প্রয়োগ করা হয় তা বৃষ্টি এবং বন্যার পানির সাথে নদী-নালা, খাল-বিল, ও সাগরের পানিতে মিশে পানিকে দূষিত করে।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469302"/>
            <a:ext cx="9906000" cy="10215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362200"/>
            <a:ext cx="3962400" cy="2636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ight Arrow Callout 2"/>
          <p:cNvSpPr/>
          <p:nvPr/>
        </p:nvSpPr>
        <p:spPr>
          <a:xfrm>
            <a:off x="304800" y="2127025"/>
            <a:ext cx="8153400" cy="3416320"/>
          </a:xfrm>
          <a:prstGeom prst="rightArrowCallout">
            <a:avLst>
              <a:gd name="adj1" fmla="val 25000"/>
              <a:gd name="adj2" fmla="val 38777"/>
              <a:gd name="adj3" fmla="val 59718"/>
              <a:gd name="adj4" fmla="val 7267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পোকা –মাকড় দমন করার জন্য কৃষিক্ষেতে যে কীটনাশক প্রয়োগ করা হয়ে থাকে তা বৃষ্টির পানি ও বন্যার পানির সাথে পুকুর, ডোবা, খাল-বিল, নদ-নদী এবং সাগরে পতিত হয়ে প্রতিনিয়ত পানিকে দূষিত করছে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219200" y="609600"/>
            <a:ext cx="9677400" cy="102155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18" y="1515922"/>
            <a:ext cx="3015164" cy="20064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ular Callout 2"/>
          <p:cNvSpPr/>
          <p:nvPr/>
        </p:nvSpPr>
        <p:spPr>
          <a:xfrm>
            <a:off x="381000" y="1918984"/>
            <a:ext cx="7162800" cy="1200329"/>
          </a:xfrm>
          <a:prstGeom prst="wedgeRectCallout">
            <a:avLst>
              <a:gd name="adj1" fmla="val 59336"/>
              <a:gd name="adj2" fmla="val 9576"/>
            </a:avLst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 শিল্পের অব্যবহৃত দ্রব্যাদি  পানিতে নিক্ষেপের ফলে পানি দূষিত হচ্ছে।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508225"/>
            <a:ext cx="9829800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92373" y="4238767"/>
            <a:ext cx="7162800" cy="1200329"/>
          </a:xfrm>
          <a:prstGeom prst="wedgeRectCallout">
            <a:avLst>
              <a:gd name="adj1" fmla="val 59336"/>
              <a:gd name="adj2" fmla="val 9576"/>
            </a:avLst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>
                <a:latin typeface="NikoshBAN" pitchFamily="2" charset="0"/>
                <a:cs typeface="NikoshBAN" pitchFamily="2" charset="0"/>
              </a:rPr>
              <a:t>বিভিন্ন জল পরিবহন থেকে পোড়া তেল ও নির্গত ময়লা-আবর্জনা পানিতে মিশে পানি দূষিত করে।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35703"/>
            <a:ext cx="3009682" cy="20064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194782" y="288061"/>
            <a:ext cx="523572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পানি দূষণ রোধে করণীয়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6616" y="1401618"/>
            <a:ext cx="5454939" cy="3551382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416617" y="5105400"/>
            <a:ext cx="5556329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আলোচনার মাধ্যমে জনগণকে সচেতন করে তোলা</a:t>
            </a:r>
            <a:endParaRPr lang="en-GB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70" y="1401617"/>
            <a:ext cx="5474322" cy="3551383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6075362" y="5105400"/>
            <a:ext cx="5093061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র‌্যালী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সচেতন করে তোলা</a:t>
            </a:r>
            <a:endParaRPr lang="en-GB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3757"/>
            <a:ext cx="9677400" cy="5256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2"/>
          <p:cNvSpPr txBox="1"/>
          <p:nvPr/>
        </p:nvSpPr>
        <p:spPr>
          <a:xfrm>
            <a:off x="2937923" y="5856356"/>
            <a:ext cx="656622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52841"/>
            <a:ext cx="10363200" cy="4562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2"/>
          <p:cNvSpPr txBox="1"/>
          <p:nvPr/>
        </p:nvSpPr>
        <p:spPr>
          <a:xfrm>
            <a:off x="2294347" y="5718601"/>
            <a:ext cx="750237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ডাস্টবিনে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4657474" cy="33649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10" y="457200"/>
            <a:ext cx="4859990" cy="33945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3"/>
          <p:cNvSpPr txBox="1"/>
          <p:nvPr/>
        </p:nvSpPr>
        <p:spPr>
          <a:xfrm>
            <a:off x="2819400" y="4800600"/>
            <a:ext cx="700544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ময়লা অপসারণের ব্যবস্থা করতে হবে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828540" y="811370"/>
            <a:ext cx="4662152" cy="4597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27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07" y="1610664"/>
            <a:ext cx="1452857" cy="1820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757535" y="347693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কন্যাদহ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mmithu32@gmail.com</a:t>
            </a:r>
          </a:p>
          <a:p>
            <a:pPr algn="ctr">
              <a:defRPr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01716107577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6818102" y="811370"/>
            <a:ext cx="4426039" cy="450358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জ্ঞান </a:t>
            </a:r>
          </a:p>
          <a:p>
            <a:pPr algn="ctr"/>
            <a:r>
              <a:rPr lang="bn-IN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অধ্যায়-১৩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পাঠ-৬,৭</a:t>
            </a:r>
            <a:endParaRPr lang="bn-IN" sz="2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মিনিট 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02" y="811370"/>
            <a:ext cx="895475" cy="4739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0" y="5409128"/>
            <a:ext cx="10580358" cy="803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772" y="1995389"/>
            <a:ext cx="631935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33" indent="-489833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 বলতে কী বুঝ?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557" y="3097789"/>
            <a:ext cx="722024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33" indent="-489833"/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দূষণের পাঁচটি কারণ লিখ।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300" y="4200190"/>
            <a:ext cx="110837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33" indent="-489833"/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89833" indent="-489833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 জমিতে কীটনাশক প্রয়োগের ফলে পানি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হয়? ব্যাখ্যা কর।  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969180" y="383853"/>
            <a:ext cx="4191000" cy="14465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3" y="671927"/>
            <a:ext cx="4056798" cy="3081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64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44104"/>
            <a:ext cx="30480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096" y="1371601"/>
            <a:ext cx="103288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১) পানি দূষণের জন্য প্রধানত দায়ী কোনটি?  </a:t>
            </a:r>
            <a:endParaRPr lang="en-US" sz="32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096" y="1981200"/>
            <a:ext cx="519997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কলকারখানার নির্গত গ্যাস 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096" y="2514600"/>
            <a:ext cx="519997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যানবাহনের নির্গত গ্যাস 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7926" y="2514600"/>
            <a:ext cx="4805026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তাপ বিদ্যুৎ কেন্দ্রের ধোয়া ও ছাই 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7926" y="1981200"/>
            <a:ext cx="4805026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কৃষিকাজ ও জলযান নির্গত বর্জ্য </a:t>
            </a:r>
            <a:r>
              <a:rPr lang="en-US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96" y="3154321"/>
            <a:ext cx="103288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পানি দূষণের মানুষ্যসৃষ্ট কারণ -----------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097" y="3886200"/>
            <a:ext cx="519998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তেজষ্ক্রিয় বর্জ্য পদার্থ  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097" y="4419600"/>
            <a:ext cx="519998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শিল্পের বর্জ্য 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61339" y="3880904"/>
            <a:ext cx="480502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নর্দমার ময়লা 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0630" y="4419600"/>
            <a:ext cx="480502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উপরের সবগুলো 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3886200" y="5181600"/>
            <a:ext cx="44196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rcRect l="-656" t="-3463" r="-1728" b="-1280"/>
          <a:stretch>
            <a:fillRect/>
          </a:stretch>
        </p:blipFill>
        <p:spPr>
          <a:xfrm>
            <a:off x="3657600" y="5105400"/>
            <a:ext cx="4724400" cy="1295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06349"/>
            <a:ext cx="3048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07" y="1199272"/>
            <a:ext cx="104962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ডাষ্টবি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কী কাজে ব্যবহার করা হয়?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308" y="1808872"/>
            <a:ext cx="532876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307" y="2342272"/>
            <a:ext cx="532876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7926" y="2342272"/>
            <a:ext cx="484366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7926" y="1808872"/>
            <a:ext cx="484366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307" y="2976556"/>
            <a:ext cx="104962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পানি দূষণের প্রধাণ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1" y="4698300"/>
            <a:ext cx="4853187" cy="4633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5307" y="4780672"/>
            <a:ext cx="532876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5307" y="4247272"/>
            <a:ext cx="532876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7927" y="4247272"/>
            <a:ext cx="4843661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3886200" y="5237872"/>
            <a:ext cx="44196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231700"/>
            <a:ext cx="4572000" cy="12253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5307" y="3633208"/>
            <a:ext cx="292350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8814" y="3637673"/>
            <a:ext cx="34257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89" y="3637673"/>
            <a:ext cx="415329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37" y="1688813"/>
            <a:ext cx="4136930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317213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 descr="b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749" y="4077450"/>
            <a:ext cx="1012551" cy="11927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9600" y="55626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তোমার এলাকার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 দূষণ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কারণ লিখে আনবে।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3949" y="631065"/>
            <a:ext cx="3142445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070501" y="631065"/>
            <a:ext cx="4146998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সঠিক ব্যবহার করবে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46220" y="5653825"/>
            <a:ext cx="3490174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অনুশীলন করবে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915954" y="5653824"/>
            <a:ext cx="4005330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 দিয়ে সকল কাজ করবে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49251" y="10861251"/>
            <a:ext cx="16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dirty="0"/>
          </a:p>
        </p:txBody>
      </p:sp>
      <p:pic>
        <p:nvPicPr>
          <p:cNvPr id="10" name="Picture 9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019" y="1344426"/>
            <a:ext cx="7302500" cy="378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2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2" y="5568080"/>
            <a:ext cx="10488637" cy="113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9633" y="2967081"/>
            <a:ext cx="4009309" cy="1049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961113" y="3218629"/>
            <a:ext cx="4009309" cy="1026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352800" y="182485"/>
            <a:ext cx="4377304" cy="707886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70" y="1366573"/>
            <a:ext cx="2637405" cy="1484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12" y="1384583"/>
            <a:ext cx="2619375" cy="14484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38" y="1324384"/>
            <a:ext cx="2619375" cy="17046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70" y="3416241"/>
            <a:ext cx="2637405" cy="1833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12" y="3464580"/>
            <a:ext cx="2619375" cy="1736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76" y="3556747"/>
            <a:ext cx="2705100" cy="15199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7199290" cy="1200329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2133600"/>
            <a:ext cx="6477000" cy="3733800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GB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2819" y="459791"/>
            <a:ext cx="2807595" cy="1107996"/>
          </a:xfrm>
          <a:prstGeom prst="rect">
            <a:avLst/>
          </a:prstGeom>
          <a:ln w="57150" cmpd="tri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540" y="1804484"/>
            <a:ext cx="10982460" cy="33239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এ</a:t>
            </a:r>
            <a:r>
              <a:rPr lang="bn-BD" sz="36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en-US" sz="3600" b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র্থীরা</a:t>
            </a:r>
            <a:endParaRPr lang="bn-BD" sz="36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পানি দূষণ কাকে বলে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পারবে,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দূষণের কারণসমূহ বলতে পারবে,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0" y="5029200"/>
            <a:ext cx="10580358" cy="118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533400" y="1828800"/>
            <a:ext cx="6248400" cy="4154984"/>
          </a:xfrm>
          <a:prstGeom prst="rightArrowCallout">
            <a:avLst>
              <a:gd name="adj1" fmla="val 36204"/>
              <a:gd name="adj2" fmla="val 45693"/>
              <a:gd name="adj3" fmla="val 10393"/>
              <a:gd name="adj4" fmla="val 7809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গুনাগুন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দূষণ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67000"/>
            <a:ext cx="4679623" cy="3114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8"/>
          <p:cNvSpPr txBox="1"/>
          <p:nvPr/>
        </p:nvSpPr>
        <p:spPr>
          <a:xfrm>
            <a:off x="2514600" y="457200"/>
            <a:ext cx="6553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344303" y="537849"/>
            <a:ext cx="6656697" cy="5594880"/>
          </a:xfrm>
          <a:custGeom>
            <a:avLst/>
            <a:gdLst>
              <a:gd name="connsiteX0" fmla="*/ 0 w 8458200"/>
              <a:gd name="connsiteY0" fmla="*/ 0 h 5632311"/>
              <a:gd name="connsiteX1" fmla="*/ 8458200 w 8458200"/>
              <a:gd name="connsiteY1" fmla="*/ 0 h 5632311"/>
              <a:gd name="connsiteX2" fmla="*/ 8458200 w 8458200"/>
              <a:gd name="connsiteY2" fmla="*/ 5632311 h 5632311"/>
              <a:gd name="connsiteX3" fmla="*/ 0 w 8458200"/>
              <a:gd name="connsiteY3" fmla="*/ 5632311 h 5632311"/>
              <a:gd name="connsiteX4" fmla="*/ 0 w 8458200"/>
              <a:gd name="connsiteY4" fmla="*/ 0 h 5632311"/>
              <a:gd name="connsiteX0" fmla="*/ 0 w 8458200"/>
              <a:gd name="connsiteY0" fmla="*/ 0 h 5632311"/>
              <a:gd name="connsiteX1" fmla="*/ 8458200 w 8458200"/>
              <a:gd name="connsiteY1" fmla="*/ 0 h 5632311"/>
              <a:gd name="connsiteX2" fmla="*/ 7475561 w 8458200"/>
              <a:gd name="connsiteY2" fmla="*/ 5468538 h 5632311"/>
              <a:gd name="connsiteX3" fmla="*/ 0 w 8458200"/>
              <a:gd name="connsiteY3" fmla="*/ 5632311 h 5632311"/>
              <a:gd name="connsiteX4" fmla="*/ 0 w 8458200"/>
              <a:gd name="connsiteY4" fmla="*/ 0 h 5632311"/>
              <a:gd name="connsiteX0" fmla="*/ 0 w 7475561"/>
              <a:gd name="connsiteY0" fmla="*/ 0 h 5632311"/>
              <a:gd name="connsiteX1" fmla="*/ 6356445 w 7475561"/>
              <a:gd name="connsiteY1" fmla="*/ 122830 h 5632311"/>
              <a:gd name="connsiteX2" fmla="*/ 7475561 w 7475561"/>
              <a:gd name="connsiteY2" fmla="*/ 5468538 h 5632311"/>
              <a:gd name="connsiteX3" fmla="*/ 0 w 7475561"/>
              <a:gd name="connsiteY3" fmla="*/ 5632311 h 5632311"/>
              <a:gd name="connsiteX4" fmla="*/ 0 w 7475561"/>
              <a:gd name="connsiteY4" fmla="*/ 0 h 5632311"/>
              <a:gd name="connsiteX0" fmla="*/ 0 w 7475561"/>
              <a:gd name="connsiteY0" fmla="*/ 0 h 5468538"/>
              <a:gd name="connsiteX1" fmla="*/ 6356445 w 7475561"/>
              <a:gd name="connsiteY1" fmla="*/ 122830 h 5468538"/>
              <a:gd name="connsiteX2" fmla="*/ 7475561 w 7475561"/>
              <a:gd name="connsiteY2" fmla="*/ 5468538 h 5468538"/>
              <a:gd name="connsiteX3" fmla="*/ 764274 w 7475561"/>
              <a:gd name="connsiteY3" fmla="*/ 4922627 h 5468538"/>
              <a:gd name="connsiteX4" fmla="*/ 0 w 7475561"/>
              <a:gd name="connsiteY4" fmla="*/ 0 h 5468538"/>
              <a:gd name="connsiteX0" fmla="*/ 0 w 7475561"/>
              <a:gd name="connsiteY0" fmla="*/ 0 h 5523129"/>
              <a:gd name="connsiteX1" fmla="*/ 6356445 w 7475561"/>
              <a:gd name="connsiteY1" fmla="*/ 122830 h 5523129"/>
              <a:gd name="connsiteX2" fmla="*/ 7475561 w 7475561"/>
              <a:gd name="connsiteY2" fmla="*/ 5468538 h 5523129"/>
              <a:gd name="connsiteX3" fmla="*/ 177421 w 7475561"/>
              <a:gd name="connsiteY3" fmla="*/ 5523129 h 5523129"/>
              <a:gd name="connsiteX4" fmla="*/ 0 w 7475561"/>
              <a:gd name="connsiteY4" fmla="*/ 0 h 5523129"/>
              <a:gd name="connsiteX0" fmla="*/ 736979 w 7298140"/>
              <a:gd name="connsiteY0" fmla="*/ 736979 h 5400299"/>
              <a:gd name="connsiteX1" fmla="*/ 6179024 w 7298140"/>
              <a:gd name="connsiteY1" fmla="*/ 0 h 5400299"/>
              <a:gd name="connsiteX2" fmla="*/ 7298140 w 7298140"/>
              <a:gd name="connsiteY2" fmla="*/ 5345708 h 5400299"/>
              <a:gd name="connsiteX3" fmla="*/ 0 w 7298140"/>
              <a:gd name="connsiteY3" fmla="*/ 5400299 h 5400299"/>
              <a:gd name="connsiteX4" fmla="*/ 736979 w 7298140"/>
              <a:gd name="connsiteY4" fmla="*/ 736979 h 5400299"/>
              <a:gd name="connsiteX0" fmla="*/ 736979 w 7298140"/>
              <a:gd name="connsiteY0" fmla="*/ 784256 h 5447576"/>
              <a:gd name="connsiteX1" fmla="*/ 6179024 w 7298140"/>
              <a:gd name="connsiteY1" fmla="*/ 47277 h 5447576"/>
              <a:gd name="connsiteX2" fmla="*/ 7298140 w 7298140"/>
              <a:gd name="connsiteY2" fmla="*/ 5392985 h 5447576"/>
              <a:gd name="connsiteX3" fmla="*/ 0 w 7298140"/>
              <a:gd name="connsiteY3" fmla="*/ 5447576 h 5447576"/>
              <a:gd name="connsiteX4" fmla="*/ 736979 w 7298140"/>
              <a:gd name="connsiteY4" fmla="*/ 784256 h 5447576"/>
              <a:gd name="connsiteX0" fmla="*/ 0 w 7502857"/>
              <a:gd name="connsiteY0" fmla="*/ 685900 h 5594880"/>
              <a:gd name="connsiteX1" fmla="*/ 6383741 w 7502857"/>
              <a:gd name="connsiteY1" fmla="*/ 194581 h 5594880"/>
              <a:gd name="connsiteX2" fmla="*/ 7502857 w 7502857"/>
              <a:gd name="connsiteY2" fmla="*/ 5540289 h 5594880"/>
              <a:gd name="connsiteX3" fmla="*/ 204717 w 7502857"/>
              <a:gd name="connsiteY3" fmla="*/ 5594880 h 5594880"/>
              <a:gd name="connsiteX4" fmla="*/ 0 w 7502857"/>
              <a:gd name="connsiteY4" fmla="*/ 685900 h 559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2857" h="5594880">
                <a:moveTo>
                  <a:pt x="0" y="685900"/>
                </a:moveTo>
                <a:cubicBezTo>
                  <a:pt x="1363639" y="-665228"/>
                  <a:pt x="4569726" y="440241"/>
                  <a:pt x="6383741" y="194581"/>
                </a:cubicBezTo>
                <a:lnTo>
                  <a:pt x="7502857" y="5540289"/>
                </a:lnTo>
                <a:lnTo>
                  <a:pt x="204717" y="5594880"/>
                </a:lnTo>
                <a:lnTo>
                  <a:pt x="0" y="685900"/>
                </a:lnTo>
                <a:close/>
              </a:path>
            </a:pathLst>
          </a:custGeom>
          <a:solidFill>
            <a:schemeClr val="bg2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দূষণের কারণসমূহ নিম্নরূপঃ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কলকারখানার বর্জ্য পদার্থ দ্বারা পানি দূষণ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জমানো ময়লা – আবর্জনা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দ্বারা পানি দূষণ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তেলজনিত কারণে পানি দূষণ  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এসিড দ্বারা দূষণ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বর্জ্য পদার্থ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দ্বারা পানি দূষণ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ডিটারজেন্ট মিশণের দ্বারা পানি দূষণ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 দ্বারা পানি দূষণ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কীটনাশক দ্বারা পানি দূষণ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জল পরিবহন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 পানি দূষণ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মরা জীব-জন্তু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 পানি দূষণ 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19200"/>
            <a:ext cx="344658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19200" y="-79512"/>
            <a:ext cx="14630400" cy="1862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15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609600" y="251991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 বলতে কী বুঝ?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1676400"/>
            <a:ext cx="6046895" cy="400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66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80" y="838199"/>
            <a:ext cx="4103619" cy="2450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ight Arrow Callout 2"/>
          <p:cNvSpPr/>
          <p:nvPr/>
        </p:nvSpPr>
        <p:spPr>
          <a:xfrm>
            <a:off x="914400" y="1271993"/>
            <a:ext cx="5867400" cy="1583056"/>
          </a:xfrm>
          <a:prstGeom prst="rightArrowCallout">
            <a:avLst>
              <a:gd name="adj1" fmla="val 23276"/>
              <a:gd name="adj2" fmla="val 50000"/>
              <a:gd name="adj3" fmla="val 76727"/>
              <a:gd name="adj4" fmla="val 7314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শিল্প কারখানার বর্জ্য পদার্থ পানিতে মিশে পানিকে দূষিত করছে।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76400" y="199072"/>
            <a:ext cx="952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914400" y="4191000"/>
            <a:ext cx="5943600" cy="1676400"/>
          </a:xfrm>
          <a:prstGeom prst="rightArrowCallout">
            <a:avLst>
              <a:gd name="adj1" fmla="val 14002"/>
              <a:gd name="adj2" fmla="val 50000"/>
              <a:gd name="adj3" fmla="val 82897"/>
              <a:gd name="adj4" fmla="val 7314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জমানো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ময়লা – আবর্জনা পানিতে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পানি দূষণ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81" y="3502120"/>
            <a:ext cx="4321038" cy="2617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07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726</Words>
  <Application>Microsoft Office PowerPoint</Application>
  <PresentationFormat>Widescreen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86</cp:revision>
  <dcterms:created xsi:type="dcterms:W3CDTF">2017-10-23T14:34:39Z</dcterms:created>
  <dcterms:modified xsi:type="dcterms:W3CDTF">2017-11-13T08:04:51Z</dcterms:modified>
</cp:coreProperties>
</file>